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1"/>
    <p:sldMasterId id="2147483683" r:id="rId2"/>
  </p:sldMasterIdLst>
  <p:notesMasterIdLst>
    <p:notesMasterId r:id="rId11"/>
  </p:notesMasterIdLst>
  <p:handoutMasterIdLst>
    <p:handoutMasterId r:id="rId12"/>
  </p:handoutMasterIdLst>
  <p:sldIdLst>
    <p:sldId id="266" r:id="rId3"/>
    <p:sldId id="553" r:id="rId4"/>
    <p:sldId id="568" r:id="rId5"/>
    <p:sldId id="576" r:id="rId6"/>
    <p:sldId id="548" r:id="rId7"/>
    <p:sldId id="543" r:id="rId8"/>
    <p:sldId id="570" r:id="rId9"/>
    <p:sldId id="577" r:id="rId10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26C"/>
    <a:srgbClr val="99FF66"/>
    <a:srgbClr val="B3172B"/>
    <a:srgbClr val="4F81BD"/>
    <a:srgbClr val="D1E1FF"/>
    <a:srgbClr val="F1F1F1"/>
    <a:srgbClr val="2F5778"/>
    <a:srgbClr val="7E378E"/>
    <a:srgbClr val="15464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9" autoAdjust="0"/>
    <p:restoredTop sz="80987" autoAdjust="0"/>
  </p:normalViewPr>
  <p:slideViewPr>
    <p:cSldViewPr snapToGrid="0" snapToObjects="1">
      <p:cViewPr varScale="1">
        <p:scale>
          <a:sx n="55" d="100"/>
          <a:sy n="55" d="100"/>
        </p:scale>
        <p:origin x="20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E6B0-4093-4525-BAA5-041F7C92A15F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19E-02DA-4FCC-94DF-6C8F7CB013E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2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Cargar en la plataforma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2018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2033269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4497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5823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prstClr val="white">
                    <a:lumMod val="75000"/>
                  </a:prstClr>
                </a:solidFill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32584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5823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prstClr val="white">
                    <a:lumMod val="75000"/>
                  </a:prstClr>
                </a:solidFill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11130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684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1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2000" cy="1778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8454867" y="6475874"/>
            <a:ext cx="373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prstClr val="black">
                  <a:lumMod val="65000"/>
                  <a:lumOff val="35000"/>
                </a:prst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854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2018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4421C8-18D0-47B3-8EA2-B5577C40CC00}" type="datetimeFigureOut">
              <a:rPr lang="es-CL" smtClean="0">
                <a:solidFill>
                  <a:prstClr val="black"/>
                </a:solidFill>
              </a:rPr>
              <a:pPr/>
              <a:t>27-11-2019</a:t>
            </a:fld>
            <a:endParaRPr lang="es-CL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C5D67-1506-430E-A562-A1F1B2852D7D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1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4421C8-18D0-47B3-8EA2-B5577C40CC00}" type="datetimeFigureOut">
              <a:rPr lang="es-CL" smtClean="0">
                <a:solidFill>
                  <a:prstClr val="black"/>
                </a:solidFill>
              </a:rPr>
              <a:pPr/>
              <a:t>27-11-2019</a:t>
            </a:fld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C5D67-1506-430E-A562-A1F1B2852D7D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2033269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5823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/>
              <a:t>Imagen referencial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3742" y="15823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4421C8-18D0-47B3-8EA2-B5577C40CC00}" type="datetimeFigureOut">
              <a:rPr lang="es-CL" smtClean="0"/>
              <a:t>27-11-2019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C5D67-1506-430E-A562-A1F1B2852D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849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4421C8-18D0-47B3-8EA2-B5577C40CC00}" type="datetimeFigureOut">
              <a:rPr lang="es-CL" smtClean="0"/>
              <a:t>27-11-2019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C5D67-1506-430E-A562-A1F1B2852D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7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4421C8-18D0-47B3-8EA2-B5577C40CC00}" type="datetimeFigureOut">
              <a:rPr lang="es-CL" smtClean="0"/>
              <a:t>27-11-2019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2C5D67-1506-430E-A562-A1F1B2852D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8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2018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lemento-Logo-Gobierno-160x14px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692900"/>
            <a:ext cx="20320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0" r:id="rId6"/>
    <p:sldLayoutId id="2147483681" r:id="rId7"/>
    <p:sldLayoutId id="2147483682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lemento-Logo-Gobierno-160x14px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692900"/>
            <a:ext cx="20320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>
          <a:xfrm>
            <a:off x="447720" y="2434883"/>
            <a:ext cx="8345272" cy="936559"/>
          </a:xfrm>
        </p:spPr>
        <p:txBody>
          <a:bodyPr/>
          <a:lstStyle/>
          <a:p>
            <a:pPr algn="ctr"/>
            <a:r>
              <a:rPr lang="es-ES_tradnl" sz="4400" dirty="0">
                <a:solidFill>
                  <a:schemeClr val="accent1"/>
                </a:solidFill>
                <a:latin typeface="Candara"/>
                <a:ea typeface="Tahoma" panose="020B0604030504040204" pitchFamily="34" charset="0"/>
                <a:cs typeface="Candara"/>
              </a:rPr>
              <a:t>PROGRAMACIÓN EN RED 2020</a:t>
            </a:r>
          </a:p>
        </p:txBody>
      </p:sp>
      <p:grpSp>
        <p:nvGrpSpPr>
          <p:cNvPr id="12" name="2 Grupo"/>
          <p:cNvGrpSpPr>
            <a:grpSpLocks/>
          </p:cNvGrpSpPr>
          <p:nvPr/>
        </p:nvGrpSpPr>
        <p:grpSpPr bwMode="auto">
          <a:xfrm>
            <a:off x="181012" y="4135550"/>
            <a:ext cx="4743450" cy="520378"/>
            <a:chOff x="3608088" y="5329398"/>
            <a:chExt cx="4743450" cy="50854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088" y="5373216"/>
              <a:ext cx="962375" cy="37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918" y="5410573"/>
              <a:ext cx="618801" cy="33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560" y="5406933"/>
              <a:ext cx="349440" cy="349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493" y="5428780"/>
              <a:ext cx="390581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743" y="5420978"/>
              <a:ext cx="637795" cy="32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1 Image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002" y="5329398"/>
              <a:ext cx="352246" cy="50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2 Grupo"/>
          <p:cNvGrpSpPr>
            <a:grpSpLocks/>
          </p:cNvGrpSpPr>
          <p:nvPr/>
        </p:nvGrpSpPr>
        <p:grpSpPr bwMode="auto">
          <a:xfrm>
            <a:off x="4259080" y="4136140"/>
            <a:ext cx="4743450" cy="523621"/>
            <a:chOff x="3608088" y="5329398"/>
            <a:chExt cx="4743450" cy="50854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088" y="5373216"/>
              <a:ext cx="962375" cy="37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918" y="5410573"/>
              <a:ext cx="618801" cy="33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560" y="5406933"/>
              <a:ext cx="349440" cy="349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493" y="5428780"/>
              <a:ext cx="390581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743" y="5420978"/>
              <a:ext cx="637795" cy="32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1 Image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002" y="5329398"/>
              <a:ext cx="352246" cy="50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CuadroTexto 18"/>
          <p:cNvSpPr txBox="1"/>
          <p:nvPr/>
        </p:nvSpPr>
        <p:spPr>
          <a:xfrm>
            <a:off x="4095036" y="4990255"/>
            <a:ext cx="47083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Candara"/>
                <a:cs typeface="Candara"/>
              </a:rPr>
              <a:t>Dr. Rafael Alaniz Muñoz</a:t>
            </a:r>
          </a:p>
          <a:p>
            <a:pPr algn="ctr"/>
            <a:r>
              <a:rPr lang="es-ES" dirty="0">
                <a:solidFill>
                  <a:schemeClr val="accent1"/>
                </a:solidFill>
                <a:latin typeface="Candara"/>
                <a:cs typeface="Candara"/>
              </a:rPr>
              <a:t>Subdepartamento de Recursos para el Modelo</a:t>
            </a:r>
          </a:p>
          <a:p>
            <a:pPr algn="ctr"/>
            <a:r>
              <a:rPr lang="es-ES" dirty="0">
                <a:solidFill>
                  <a:schemeClr val="accent1"/>
                </a:solidFill>
                <a:latin typeface="Candara"/>
                <a:cs typeface="Candara"/>
              </a:rPr>
              <a:t>Subdirección de Atención Primaria</a:t>
            </a:r>
          </a:p>
          <a:p>
            <a:pPr algn="ctr"/>
            <a:r>
              <a:rPr lang="es-ES" dirty="0">
                <a:solidFill>
                  <a:schemeClr val="accent1"/>
                </a:solidFill>
                <a:latin typeface="Candara"/>
                <a:cs typeface="Candara"/>
              </a:rPr>
              <a:t>Servicio de Salud Coquimbo </a:t>
            </a:r>
          </a:p>
          <a:p>
            <a:pPr algn="ctr"/>
            <a:endParaRPr lang="es-ES" dirty="0">
              <a:solidFill>
                <a:schemeClr val="accent1"/>
              </a:solidFill>
              <a:latin typeface="Candara"/>
              <a:cs typeface="Candara"/>
            </a:endParaRPr>
          </a:p>
          <a:p>
            <a:pPr algn="ctr"/>
            <a:r>
              <a:rPr lang="es-ES" sz="1400" dirty="0">
                <a:solidFill>
                  <a:schemeClr val="accent1"/>
                </a:solidFill>
                <a:latin typeface="Candara"/>
                <a:cs typeface="Candara"/>
              </a:rPr>
              <a:t>Noviembre 2019</a:t>
            </a:r>
          </a:p>
        </p:txBody>
      </p:sp>
    </p:spTree>
    <p:extLst>
      <p:ext uri="{BB962C8B-B14F-4D97-AF65-F5344CB8AC3E}">
        <p14:creationId xmlns:p14="http://schemas.microsoft.com/office/powerpoint/2010/main" val="30024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38134" y="605507"/>
            <a:ext cx="4605866" cy="55115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/>
                </a:solidFill>
              </a:rPr>
              <a:t>75 páginas, más matriz de cuidados curso de vida.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/>
                </a:solidFill>
              </a:rPr>
              <a:t>7 Capítulos: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tx1"/>
                </a:solidFill>
              </a:rPr>
              <a:t>Bases conceptuales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sz="2500" dirty="0" err="1">
                <a:solidFill>
                  <a:schemeClr val="tx1"/>
                </a:solidFill>
              </a:rPr>
              <a:t>RISS</a:t>
            </a:r>
            <a:endParaRPr lang="es-CL" sz="25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sz="2500" dirty="0" err="1">
                <a:solidFill>
                  <a:schemeClr val="tx1"/>
                </a:solidFill>
              </a:rPr>
              <a:t>MAIS</a:t>
            </a:r>
            <a:r>
              <a:rPr lang="es-CL" sz="2500" dirty="0">
                <a:solidFill>
                  <a:schemeClr val="tx1"/>
                </a:solidFill>
              </a:rPr>
              <a:t> familiar y comunitario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tx1"/>
                </a:solidFill>
              </a:rPr>
              <a:t>Metodología de planificación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tx1"/>
                </a:solidFill>
              </a:rPr>
              <a:t>Proceso programático </a:t>
            </a:r>
            <a:r>
              <a:rPr lang="es-CL" sz="2500" dirty="0" err="1">
                <a:solidFill>
                  <a:schemeClr val="tx1"/>
                </a:solidFill>
              </a:rPr>
              <a:t>APS</a:t>
            </a:r>
            <a:endParaRPr lang="es-CL" sz="2500" dirty="0">
              <a:solidFill>
                <a:schemeClr val="tx1"/>
              </a:solidFill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tx1"/>
                </a:solidFill>
              </a:rPr>
              <a:t>Coordinación entre niveles centrada en el usuario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CL" sz="2500" dirty="0">
                <a:solidFill>
                  <a:schemeClr val="tx1"/>
                </a:solidFill>
              </a:rPr>
              <a:t>Programación en el nivel secundario y terciario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>
                <a:solidFill>
                  <a:schemeClr val="tx1"/>
                </a:solidFill>
              </a:rPr>
              <a:t>22 anexos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4833" t="19037" r="35667" b="13555"/>
          <a:stretch/>
        </p:blipFill>
        <p:spPr>
          <a:xfrm>
            <a:off x="177800" y="292100"/>
            <a:ext cx="44958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751" t="371" r="19082" b="9851"/>
          <a:stretch/>
        </p:blipFill>
        <p:spPr>
          <a:xfrm>
            <a:off x="0" y="0"/>
            <a:ext cx="9144000" cy="6875018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66422" y="2626078"/>
            <a:ext cx="3070578" cy="726722"/>
          </a:xfrm>
          <a:prstGeom prst="roundRect">
            <a:avLst/>
          </a:prstGeom>
          <a:noFill/>
          <a:ln w="50800">
            <a:solidFill>
              <a:srgbClr val="B317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1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8674"/>
          </a:xfrm>
        </p:spPr>
        <p:txBody>
          <a:bodyPr/>
          <a:lstStyle/>
          <a:p>
            <a:r>
              <a:rPr lang="es-CL" dirty="0"/>
              <a:t>Énfasis 2020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9400" y="1320800"/>
            <a:ext cx="8521700" cy="4856163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s-CL" sz="1800" dirty="0"/>
              <a:t>Destacar la importancia de considerar la salud, desde la perspectiva de </a:t>
            </a:r>
            <a:r>
              <a:rPr lang="es-CL" sz="1800" b="1" dirty="0"/>
              <a:t>curso de vida</a:t>
            </a:r>
            <a:r>
              <a:rPr lang="es-CL" sz="1800" dirty="0"/>
              <a:t>, con estándares de </a:t>
            </a:r>
            <a:r>
              <a:rPr lang="es-CL" sz="1800" b="1" dirty="0"/>
              <a:t>seguridad y calidad </a:t>
            </a:r>
            <a:r>
              <a:rPr lang="es-CL" sz="1800" dirty="0"/>
              <a:t>en la atención de salud.</a:t>
            </a:r>
          </a:p>
          <a:p>
            <a:pPr algn="just">
              <a:buFont typeface="+mj-lt"/>
              <a:buAutoNum type="arabicPeriod"/>
            </a:pPr>
            <a:r>
              <a:rPr lang="es-CL" sz="1800" dirty="0"/>
              <a:t>Incorporar una visión a </a:t>
            </a:r>
            <a:r>
              <a:rPr lang="es-CL" sz="1800" b="1" dirty="0"/>
              <a:t>corto plazo</a:t>
            </a:r>
            <a:r>
              <a:rPr lang="es-CL" sz="1800" dirty="0"/>
              <a:t>, a través de la </a:t>
            </a:r>
            <a:r>
              <a:rPr lang="es-CL" sz="1800" b="1" dirty="0"/>
              <a:t>Programación anual </a:t>
            </a:r>
            <a:r>
              <a:rPr lang="es-CL" sz="1800" dirty="0"/>
              <a:t>de la Red; y de </a:t>
            </a:r>
            <a:r>
              <a:rPr lang="es-CL" sz="1800" b="1" dirty="0"/>
              <a:t>mediano y largo plazo</a:t>
            </a:r>
            <a:r>
              <a:rPr lang="es-CL" sz="1800" dirty="0"/>
              <a:t>, mediante una </a:t>
            </a:r>
            <a:r>
              <a:rPr lang="es-CL" sz="1800" b="1" dirty="0"/>
              <a:t>Planificación de la Red Asistencial</a:t>
            </a:r>
            <a:r>
              <a:rPr lang="es-CL" sz="1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s-CL" sz="1800" b="1" dirty="0"/>
              <a:t>Integrar</a:t>
            </a:r>
            <a:r>
              <a:rPr lang="es-CL" sz="1800" dirty="0"/>
              <a:t> las acciones del sector salud con las del </a:t>
            </a:r>
            <a:r>
              <a:rPr lang="es-CL" sz="1800" b="1" dirty="0"/>
              <a:t>intersector</a:t>
            </a:r>
            <a:r>
              <a:rPr lang="es-CL" sz="1800" dirty="0"/>
              <a:t> tendientes a mejorar la situación de salud de la población.</a:t>
            </a:r>
          </a:p>
          <a:p>
            <a:pPr algn="just">
              <a:buFont typeface="+mj-lt"/>
              <a:buAutoNum type="arabicPeriod"/>
            </a:pPr>
            <a:r>
              <a:rPr lang="es-CL" sz="1800" dirty="0"/>
              <a:t>A partir de la implementación y/o adecuación de las distintas estrategias para el logro del impacto sanitario formulado en los Objetivos Estratégicos, incluidos en la Estrategia Nacional de Salud 2011-2020, </a:t>
            </a:r>
            <a:r>
              <a:rPr lang="es-CL" sz="1800" b="1" dirty="0"/>
              <a:t>avanzar en el cumplimiento de los desafíos sanitarios de la próxima década</a:t>
            </a:r>
            <a:r>
              <a:rPr lang="es-CL" sz="1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s-CL" sz="1800" b="1" dirty="0"/>
              <a:t>Implementar una nueva estrategia de atención para pacientes con múltiples patologías crónicas</a:t>
            </a:r>
            <a:r>
              <a:rPr lang="es-CL" sz="1800" dirty="0"/>
              <a:t>, la cual aspira a que las personas cuenten con </a:t>
            </a:r>
            <a:r>
              <a:rPr lang="es-CL" sz="1800" b="1" dirty="0"/>
              <a:t>cuidados integrales, integrados, continuos, centrados en ellas</a:t>
            </a:r>
            <a:r>
              <a:rPr lang="es-CL" sz="1800" dirty="0"/>
              <a:t>, garantizando la </a:t>
            </a:r>
            <a:r>
              <a:rPr lang="es-CL" sz="1800" b="1" dirty="0"/>
              <a:t>calidad de la atención y la eficiencia</a:t>
            </a:r>
            <a:r>
              <a:rPr lang="es-CL" sz="1800" dirty="0"/>
              <a:t>. Todo esto, en el marco de responder a las necesidades que genera la cronicidad en las personas, sus cuidadores, equipo de salud y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307177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7457"/>
            <a:ext cx="7886700" cy="662781"/>
          </a:xfrm>
        </p:spPr>
        <p:txBody>
          <a:bodyPr/>
          <a:lstStyle/>
          <a:p>
            <a:r>
              <a:rPr lang="es-CL" sz="4000" b="1" dirty="0">
                <a:solidFill>
                  <a:srgbClr val="4F81BD"/>
                </a:solidFill>
                <a:latin typeface="Candara"/>
                <a:ea typeface="Tahoma" panose="020B0604030504040204" pitchFamily="34" charset="0"/>
                <a:cs typeface="Candara"/>
              </a:rPr>
              <a:t>Enfoques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400" y="750238"/>
            <a:ext cx="6623050" cy="5777561"/>
          </a:xfrm>
        </p:spPr>
        <p:txBody>
          <a:bodyPr>
            <a:noAutofit/>
          </a:bodyPr>
          <a:lstStyle/>
          <a:p>
            <a:pPr algn="just"/>
            <a:r>
              <a:rPr lang="es-CL" sz="1800" b="1" dirty="0"/>
              <a:t>Derechos ciudadanos y protección social</a:t>
            </a:r>
          </a:p>
          <a:p>
            <a:pPr lvl="1" algn="just"/>
            <a:r>
              <a:rPr lang="es-CL" sz="1800" dirty="0"/>
              <a:t>Considera el </a:t>
            </a:r>
            <a:r>
              <a:rPr lang="es-CL" sz="1800" dirty="0" err="1"/>
              <a:t>D°</a:t>
            </a:r>
            <a:r>
              <a:rPr lang="es-CL" sz="1800" dirty="0"/>
              <a:t> a la salud como un </a:t>
            </a:r>
            <a:r>
              <a:rPr lang="es-CL" sz="1800" dirty="0" err="1"/>
              <a:t>DDHH</a:t>
            </a:r>
            <a:r>
              <a:rPr lang="es-CL" sz="1800" dirty="0"/>
              <a:t> fundamental y reconoce el derecho a la atención de salud. Mención especial: migrantes. Garantizar derechos sociales, para disminuir riesgos en salud.</a:t>
            </a:r>
          </a:p>
          <a:p>
            <a:pPr algn="just"/>
            <a:r>
              <a:rPr lang="es-CL" sz="1800" b="1" dirty="0"/>
              <a:t>Curso de vida</a:t>
            </a:r>
          </a:p>
          <a:p>
            <a:pPr lvl="1" algn="just"/>
            <a:r>
              <a:rPr lang="es-CL" sz="1800" dirty="0"/>
              <a:t>La forma en que los determinantes interactúan a lo largo de la vida e </a:t>
            </a:r>
            <a:r>
              <a:rPr lang="es-CL" sz="1800" dirty="0" err="1"/>
              <a:t>intergeneracionalmente</a:t>
            </a:r>
            <a:r>
              <a:rPr lang="es-CL" sz="1800" dirty="0"/>
              <a:t> para producir resultados en salud. Énfasis en APS, redes integradas centradas en las personas y sistemas de información a la altura.</a:t>
            </a:r>
          </a:p>
          <a:p>
            <a:pPr algn="just"/>
            <a:r>
              <a:rPr lang="es-CL" sz="1800" b="1" dirty="0"/>
              <a:t>Determinantes sociales</a:t>
            </a:r>
          </a:p>
          <a:p>
            <a:pPr lvl="1" algn="just"/>
            <a:r>
              <a:rPr lang="es-CL" sz="1800" dirty="0"/>
              <a:t>Condiciones en que las personas viven y trabajan, que determinan vulnerabilidades y exposiciones diferenciales al interior de la población.</a:t>
            </a:r>
          </a:p>
          <a:p>
            <a:pPr marL="457200" lvl="1" indent="-457200" algn="just">
              <a:buFont typeface="Arial"/>
              <a:buChar char="•"/>
            </a:pPr>
            <a:r>
              <a:rPr lang="es-CL" sz="1800" b="1" dirty="0"/>
              <a:t>Equidad en salud</a:t>
            </a:r>
          </a:p>
          <a:p>
            <a:pPr lvl="1" algn="just"/>
            <a:r>
              <a:rPr lang="es-CL" sz="1800" dirty="0"/>
              <a:t>Reducción de brechas en la estratificación social: género; pueblos indígenas e interculturalidad; migrantes. </a:t>
            </a:r>
          </a:p>
          <a:p>
            <a:pPr algn="just"/>
            <a:r>
              <a:rPr lang="es-CL" sz="1800" b="1" dirty="0"/>
              <a:t>Gobernanza</a:t>
            </a:r>
          </a:p>
          <a:p>
            <a:pPr lvl="1" algn="just"/>
            <a:r>
              <a:rPr lang="es-CL" sz="1800" dirty="0"/>
              <a:t>Coordinación </a:t>
            </a:r>
            <a:r>
              <a:rPr lang="es-CL" sz="1800" dirty="0" err="1"/>
              <a:t>intra</a:t>
            </a:r>
            <a:r>
              <a:rPr lang="es-CL" sz="1800" dirty="0"/>
              <a:t> e intersectorial</a:t>
            </a:r>
          </a:p>
          <a:p>
            <a:pPr algn="just"/>
            <a:endParaRPr lang="es-CL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1466463"/>
            <a:ext cx="1892300" cy="15372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4051301"/>
            <a:ext cx="1919243" cy="15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218794"/>
          </a:xfrm>
        </p:spPr>
        <p:txBody>
          <a:bodyPr/>
          <a:lstStyle/>
          <a:p>
            <a:r>
              <a:rPr lang="es-CL" sz="4000" b="1" dirty="0">
                <a:solidFill>
                  <a:srgbClr val="4F81BD"/>
                </a:solidFill>
                <a:latin typeface="Candara"/>
                <a:ea typeface="Tahoma" panose="020B0604030504040204" pitchFamily="34" charset="0"/>
                <a:cs typeface="Candara"/>
              </a:rPr>
              <a:t>BASES</a:t>
            </a:r>
            <a:r>
              <a:rPr lang="es-CL" sz="4000" b="1" dirty="0">
                <a:solidFill>
                  <a:schemeClr val="accent1"/>
                </a:solidFill>
                <a:latin typeface="Candara"/>
                <a:ea typeface="Tahoma" panose="020B0604030504040204" pitchFamily="34" charset="0"/>
                <a:cs typeface="Candara"/>
              </a:rPr>
              <a:t> CONCEPTUALES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745" t="23072" r="63039" b="6414"/>
          <a:stretch/>
        </p:blipFill>
        <p:spPr>
          <a:xfrm>
            <a:off x="79436" y="3982054"/>
            <a:ext cx="2231964" cy="22917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30" y="3922876"/>
            <a:ext cx="3397181" cy="23890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7750" t="10889" r="48083" b="8370"/>
          <a:stretch/>
        </p:blipFill>
        <p:spPr>
          <a:xfrm>
            <a:off x="5179794" y="85014"/>
            <a:ext cx="3964206" cy="32494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8667" t="47185" r="55583" b="24074"/>
          <a:stretch/>
        </p:blipFill>
        <p:spPr>
          <a:xfrm>
            <a:off x="0" y="152400"/>
            <a:ext cx="5448300" cy="24638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291041" y="4768138"/>
            <a:ext cx="2095500" cy="6985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Multimorbilidad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12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083" t="18000" r="22667" b="39333"/>
          <a:stretch/>
        </p:blipFill>
        <p:spPr>
          <a:xfrm>
            <a:off x="152400" y="993650"/>
            <a:ext cx="8902700" cy="3768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917" t="66592" r="22584" b="19778"/>
          <a:stretch/>
        </p:blipFill>
        <p:spPr>
          <a:xfrm>
            <a:off x="1371600" y="5924282"/>
            <a:ext cx="6184900" cy="6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8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18847"/>
            <a:ext cx="7886700" cy="662781"/>
          </a:xfrm>
        </p:spPr>
        <p:txBody>
          <a:bodyPr/>
          <a:lstStyle/>
          <a:p>
            <a:r>
              <a:rPr lang="es-CL" b="1" dirty="0">
                <a:solidFill>
                  <a:srgbClr val="4F81BD"/>
                </a:solidFill>
                <a:latin typeface="Candara"/>
                <a:ea typeface="Tahoma" panose="020B0604030504040204" pitchFamily="34" charset="0"/>
                <a:cs typeface="Candara"/>
              </a:rPr>
              <a:t>Programación APS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776046"/>
            <a:ext cx="6400800" cy="4751753"/>
          </a:xfrm>
        </p:spPr>
        <p:txBody>
          <a:bodyPr>
            <a:noAutofit/>
          </a:bodyPr>
          <a:lstStyle/>
          <a:p>
            <a:pPr algn="just"/>
            <a:r>
              <a:rPr lang="es-CL" sz="2400" dirty="0"/>
              <a:t>Proceso participativo (Diciembre)</a:t>
            </a:r>
          </a:p>
          <a:p>
            <a:pPr algn="just"/>
            <a:r>
              <a:rPr lang="es-CL" sz="2400" dirty="0"/>
              <a:t>51 prestaciones</a:t>
            </a:r>
          </a:p>
          <a:p>
            <a:pPr algn="just"/>
            <a:r>
              <a:rPr lang="es-CL" sz="2400" dirty="0"/>
              <a:t>Multimorbilidad: atención diferenciada según riesgo.</a:t>
            </a:r>
            <a:endParaRPr lang="es-CL" sz="2000" dirty="0"/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2939523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20657</TotalTime>
  <Words>428</Words>
  <Application>Microsoft Office PowerPoint</Application>
  <PresentationFormat>Presentación en pantalla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Candara</vt:lpstr>
      <vt:lpstr>gobCL</vt:lpstr>
      <vt:lpstr>Verdana</vt:lpstr>
      <vt:lpstr>Custom Design</vt:lpstr>
      <vt:lpstr>1_Custom Design</vt:lpstr>
      <vt:lpstr>Presentación de PowerPoint</vt:lpstr>
      <vt:lpstr>Presentación de PowerPoint</vt:lpstr>
      <vt:lpstr>Presentación de PowerPoint</vt:lpstr>
      <vt:lpstr>Énfasis 2020</vt:lpstr>
      <vt:lpstr>Enfoques</vt:lpstr>
      <vt:lpstr>BASES CONCEPTUALES</vt:lpstr>
      <vt:lpstr>Presentación de PowerPoint</vt:lpstr>
      <vt:lpstr>Programación 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Román Robles</cp:lastModifiedBy>
  <cp:revision>695</cp:revision>
  <cp:lastPrinted>2015-08-31T13:33:20Z</cp:lastPrinted>
  <dcterms:created xsi:type="dcterms:W3CDTF">2014-07-21T22:48:34Z</dcterms:created>
  <dcterms:modified xsi:type="dcterms:W3CDTF">2019-11-27T12:10:15Z</dcterms:modified>
</cp:coreProperties>
</file>